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5" r:id="rId6"/>
    <p:sldId id="264" r:id="rId7"/>
    <p:sldId id="262" r:id="rId8"/>
    <p:sldId id="268" r:id="rId9"/>
    <p:sldId id="266" r:id="rId10"/>
    <p:sldId id="267" r:id="rId11"/>
    <p:sldId id="26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2" d="100"/>
          <a:sy n="72" d="100"/>
        </p:scale>
        <p:origin x="1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5B3C81-49CF-4283-A534-C6804D9BD7D6}"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20D1E-6ADF-445A-822D-C12F8058DAF5}" type="slidenum">
              <a:rPr lang="en-US" smtClean="0"/>
              <a:t>‹#›</a:t>
            </a:fld>
            <a:endParaRPr lang="en-US"/>
          </a:p>
        </p:txBody>
      </p:sp>
    </p:spTree>
    <p:extLst>
      <p:ext uri="{BB962C8B-B14F-4D97-AF65-F5344CB8AC3E}">
        <p14:creationId xmlns:p14="http://schemas.microsoft.com/office/powerpoint/2010/main" val="3197762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5B3C81-49CF-4283-A534-C6804D9BD7D6}"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20D1E-6ADF-445A-822D-C12F8058DAF5}" type="slidenum">
              <a:rPr lang="en-US" smtClean="0"/>
              <a:t>‹#›</a:t>
            </a:fld>
            <a:endParaRPr lang="en-US"/>
          </a:p>
        </p:txBody>
      </p:sp>
    </p:spTree>
    <p:extLst>
      <p:ext uri="{BB962C8B-B14F-4D97-AF65-F5344CB8AC3E}">
        <p14:creationId xmlns:p14="http://schemas.microsoft.com/office/powerpoint/2010/main" val="3680496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5B3C81-49CF-4283-A534-C6804D9BD7D6}"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20D1E-6ADF-445A-822D-C12F8058DAF5}" type="slidenum">
              <a:rPr lang="en-US" smtClean="0"/>
              <a:t>‹#›</a:t>
            </a:fld>
            <a:endParaRPr lang="en-US"/>
          </a:p>
        </p:txBody>
      </p:sp>
    </p:spTree>
    <p:extLst>
      <p:ext uri="{BB962C8B-B14F-4D97-AF65-F5344CB8AC3E}">
        <p14:creationId xmlns:p14="http://schemas.microsoft.com/office/powerpoint/2010/main" val="2767819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5B3C81-49CF-4283-A534-C6804D9BD7D6}"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20D1E-6ADF-445A-822D-C12F8058DAF5}" type="slidenum">
              <a:rPr lang="en-US" smtClean="0"/>
              <a:t>‹#›</a:t>
            </a:fld>
            <a:endParaRPr lang="en-US"/>
          </a:p>
        </p:txBody>
      </p:sp>
    </p:spTree>
    <p:extLst>
      <p:ext uri="{BB962C8B-B14F-4D97-AF65-F5344CB8AC3E}">
        <p14:creationId xmlns:p14="http://schemas.microsoft.com/office/powerpoint/2010/main" val="3413843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5B3C81-49CF-4283-A534-C6804D9BD7D6}"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20D1E-6ADF-445A-822D-C12F8058DAF5}" type="slidenum">
              <a:rPr lang="en-US" smtClean="0"/>
              <a:t>‹#›</a:t>
            </a:fld>
            <a:endParaRPr lang="en-US"/>
          </a:p>
        </p:txBody>
      </p:sp>
    </p:spTree>
    <p:extLst>
      <p:ext uri="{BB962C8B-B14F-4D97-AF65-F5344CB8AC3E}">
        <p14:creationId xmlns:p14="http://schemas.microsoft.com/office/powerpoint/2010/main" val="4122454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5B3C81-49CF-4283-A534-C6804D9BD7D6}"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20D1E-6ADF-445A-822D-C12F8058DAF5}" type="slidenum">
              <a:rPr lang="en-US" smtClean="0"/>
              <a:t>‹#›</a:t>
            </a:fld>
            <a:endParaRPr lang="en-US"/>
          </a:p>
        </p:txBody>
      </p:sp>
    </p:spTree>
    <p:extLst>
      <p:ext uri="{BB962C8B-B14F-4D97-AF65-F5344CB8AC3E}">
        <p14:creationId xmlns:p14="http://schemas.microsoft.com/office/powerpoint/2010/main" val="3173164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5B3C81-49CF-4283-A534-C6804D9BD7D6}" type="datetimeFigureOut">
              <a:rPr lang="en-US" smtClean="0"/>
              <a:t>10/20/2021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620D1E-6ADF-445A-822D-C12F8058DAF5}" type="slidenum">
              <a:rPr lang="en-US" smtClean="0"/>
              <a:t>‹#›</a:t>
            </a:fld>
            <a:endParaRPr lang="en-US"/>
          </a:p>
        </p:txBody>
      </p:sp>
    </p:spTree>
    <p:extLst>
      <p:ext uri="{BB962C8B-B14F-4D97-AF65-F5344CB8AC3E}">
        <p14:creationId xmlns:p14="http://schemas.microsoft.com/office/powerpoint/2010/main" val="4188485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5B3C81-49CF-4283-A534-C6804D9BD7D6}" type="datetimeFigureOut">
              <a:rPr lang="en-US" smtClean="0"/>
              <a:t>10/20/2021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620D1E-6ADF-445A-822D-C12F8058DAF5}" type="slidenum">
              <a:rPr lang="en-US" smtClean="0"/>
              <a:t>‹#›</a:t>
            </a:fld>
            <a:endParaRPr lang="en-US"/>
          </a:p>
        </p:txBody>
      </p:sp>
    </p:spTree>
    <p:extLst>
      <p:ext uri="{BB962C8B-B14F-4D97-AF65-F5344CB8AC3E}">
        <p14:creationId xmlns:p14="http://schemas.microsoft.com/office/powerpoint/2010/main" val="1140249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5B3C81-49CF-4283-A534-C6804D9BD7D6}" type="datetimeFigureOut">
              <a:rPr lang="en-US" smtClean="0"/>
              <a:t>10/20/2021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620D1E-6ADF-445A-822D-C12F8058DAF5}" type="slidenum">
              <a:rPr lang="en-US" smtClean="0"/>
              <a:t>‹#›</a:t>
            </a:fld>
            <a:endParaRPr lang="en-US"/>
          </a:p>
        </p:txBody>
      </p:sp>
    </p:spTree>
    <p:extLst>
      <p:ext uri="{BB962C8B-B14F-4D97-AF65-F5344CB8AC3E}">
        <p14:creationId xmlns:p14="http://schemas.microsoft.com/office/powerpoint/2010/main" val="4272173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5B3C81-49CF-4283-A534-C6804D9BD7D6}"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20D1E-6ADF-445A-822D-C12F8058DAF5}" type="slidenum">
              <a:rPr lang="en-US" smtClean="0"/>
              <a:t>‹#›</a:t>
            </a:fld>
            <a:endParaRPr lang="en-US"/>
          </a:p>
        </p:txBody>
      </p:sp>
    </p:spTree>
    <p:extLst>
      <p:ext uri="{BB962C8B-B14F-4D97-AF65-F5344CB8AC3E}">
        <p14:creationId xmlns:p14="http://schemas.microsoft.com/office/powerpoint/2010/main" val="615891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5B3C81-49CF-4283-A534-C6804D9BD7D6}"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20D1E-6ADF-445A-822D-C12F8058DAF5}" type="slidenum">
              <a:rPr lang="en-US" smtClean="0"/>
              <a:t>‹#›</a:t>
            </a:fld>
            <a:endParaRPr lang="en-US"/>
          </a:p>
        </p:txBody>
      </p:sp>
    </p:spTree>
    <p:extLst>
      <p:ext uri="{BB962C8B-B14F-4D97-AF65-F5344CB8AC3E}">
        <p14:creationId xmlns:p14="http://schemas.microsoft.com/office/powerpoint/2010/main" val="1274979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5B3C81-49CF-4283-A534-C6804D9BD7D6}" type="datetimeFigureOut">
              <a:rPr lang="en-US" smtClean="0"/>
              <a:t>10/20/2021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620D1E-6ADF-445A-822D-C12F8058DAF5}" type="slidenum">
              <a:rPr lang="en-US" smtClean="0"/>
              <a:t>‹#›</a:t>
            </a:fld>
            <a:endParaRPr lang="en-US"/>
          </a:p>
        </p:txBody>
      </p:sp>
    </p:spTree>
    <p:extLst>
      <p:ext uri="{BB962C8B-B14F-4D97-AF65-F5344CB8AC3E}">
        <p14:creationId xmlns:p14="http://schemas.microsoft.com/office/powerpoint/2010/main" val="18300603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juicystudio.com/services/luminositycontrastratio.php#specify" TargetMode="External"/><Relationship Id="rId2" Type="http://schemas.openxmlformats.org/officeDocument/2006/relationships/hyperlink" Target="https://www.w3.org/WAI/demos/bad/after/tickets.html"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ACFDC-FF6D-44C6-AEFE-1D2F9AFFAB2F}"/>
              </a:ext>
            </a:extLst>
          </p:cNvPr>
          <p:cNvSpPr>
            <a:spLocks noGrp="1"/>
          </p:cNvSpPr>
          <p:nvPr>
            <p:ph type="ctrTitle"/>
          </p:nvPr>
        </p:nvSpPr>
        <p:spPr/>
        <p:txBody>
          <a:bodyPr/>
          <a:lstStyle/>
          <a:p>
            <a:r>
              <a:rPr lang="en-US" dirty="0"/>
              <a:t>Web Accessibility 101</a:t>
            </a:r>
          </a:p>
        </p:txBody>
      </p:sp>
      <p:sp>
        <p:nvSpPr>
          <p:cNvPr id="3" name="Subtitle 2">
            <a:extLst>
              <a:ext uri="{FF2B5EF4-FFF2-40B4-BE49-F238E27FC236}">
                <a16:creationId xmlns:a16="http://schemas.microsoft.com/office/drawing/2014/main" id="{924B00C7-B4C8-4923-BD82-C1D95D3636A1}"/>
              </a:ext>
            </a:extLst>
          </p:cNvPr>
          <p:cNvSpPr>
            <a:spLocks noGrp="1"/>
          </p:cNvSpPr>
          <p:nvPr>
            <p:ph type="subTitle" idx="1"/>
          </p:nvPr>
        </p:nvSpPr>
        <p:spPr/>
        <p:txBody>
          <a:bodyPr/>
          <a:lstStyle/>
          <a:p>
            <a:r>
              <a:rPr lang="en-US" dirty="0"/>
              <a:t>What you need to know now</a:t>
            </a:r>
          </a:p>
        </p:txBody>
      </p:sp>
    </p:spTree>
    <p:extLst>
      <p:ext uri="{BB962C8B-B14F-4D97-AF65-F5344CB8AC3E}">
        <p14:creationId xmlns:p14="http://schemas.microsoft.com/office/powerpoint/2010/main" val="3371410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CBE69-304A-4844-8E4A-5934F3B14CFD}"/>
              </a:ext>
            </a:extLst>
          </p:cNvPr>
          <p:cNvSpPr>
            <a:spLocks noGrp="1"/>
          </p:cNvSpPr>
          <p:nvPr>
            <p:ph type="title"/>
          </p:nvPr>
        </p:nvSpPr>
        <p:spPr/>
        <p:txBody>
          <a:bodyPr>
            <a:normAutofit/>
          </a:bodyPr>
          <a:lstStyle/>
          <a:p>
            <a:r>
              <a:rPr lang="en-US" dirty="0"/>
              <a:t>Dos and Don’ts</a:t>
            </a:r>
          </a:p>
        </p:txBody>
      </p:sp>
      <p:sp>
        <p:nvSpPr>
          <p:cNvPr id="3" name="TextBox 2">
            <a:extLst>
              <a:ext uri="{FF2B5EF4-FFF2-40B4-BE49-F238E27FC236}">
                <a16:creationId xmlns:a16="http://schemas.microsoft.com/office/drawing/2014/main" id="{1B70A438-E9D7-46B2-94E9-059C94D45F72}"/>
              </a:ext>
            </a:extLst>
          </p:cNvPr>
          <p:cNvSpPr txBox="1"/>
          <p:nvPr/>
        </p:nvSpPr>
        <p:spPr>
          <a:xfrm>
            <a:off x="1116531" y="3947418"/>
            <a:ext cx="6647654" cy="1754326"/>
          </a:xfrm>
          <a:prstGeom prst="rect">
            <a:avLst/>
          </a:prstGeom>
          <a:noFill/>
        </p:spPr>
        <p:txBody>
          <a:bodyPr wrap="none" rtlCol="0">
            <a:spAutoFit/>
          </a:bodyPr>
          <a:lstStyle/>
          <a:p>
            <a:r>
              <a:rPr lang="en-US" b="1" dirty="0"/>
              <a:t>Don’t…</a:t>
            </a:r>
          </a:p>
          <a:p>
            <a:pPr marL="285750" indent="-285750">
              <a:buFont typeface="Arial" panose="020B0604020202020204" pitchFamily="34" charset="0"/>
              <a:buChar char="•"/>
            </a:pPr>
            <a:r>
              <a:rPr lang="en-US" dirty="0"/>
              <a:t>Center or full justify text. It makes it hard to read.</a:t>
            </a:r>
          </a:p>
          <a:p>
            <a:pPr marL="285750" indent="-285750">
              <a:buFont typeface="Arial" panose="020B0604020202020204" pitchFamily="34" charset="0"/>
              <a:buChar char="•"/>
            </a:pPr>
            <a:r>
              <a:rPr lang="en-US" dirty="0"/>
              <a:t>Just use bold for headings. Use markup, e.g., h2, h3, etc.</a:t>
            </a:r>
          </a:p>
          <a:p>
            <a:pPr marL="285750" indent="-285750">
              <a:buFont typeface="Arial" panose="020B0604020202020204" pitchFamily="34" charset="0"/>
              <a:buChar char="•"/>
            </a:pPr>
            <a:r>
              <a:rPr lang="en-US" dirty="0"/>
              <a:t>Use flashing or blinking elements</a:t>
            </a:r>
          </a:p>
          <a:p>
            <a:pPr marL="285750" indent="-285750">
              <a:buFont typeface="Arial" panose="020B0604020202020204" pitchFamily="34" charset="0"/>
              <a:buChar char="•"/>
            </a:pPr>
            <a:r>
              <a:rPr lang="en-US" dirty="0"/>
              <a:t>Rely on color alone to indicate critical information or call to action</a:t>
            </a:r>
          </a:p>
          <a:p>
            <a:pPr marL="285750" indent="-285750">
              <a:buFont typeface="Arial" panose="020B0604020202020204" pitchFamily="34" charset="0"/>
              <a:buChar char="•"/>
            </a:pPr>
            <a:r>
              <a:rPr lang="en-US" dirty="0"/>
              <a:t>Forget that good accessibility benefits everyone!</a:t>
            </a:r>
          </a:p>
        </p:txBody>
      </p:sp>
      <p:sp>
        <p:nvSpPr>
          <p:cNvPr id="4" name="TextBox 3">
            <a:extLst>
              <a:ext uri="{FF2B5EF4-FFF2-40B4-BE49-F238E27FC236}">
                <a16:creationId xmlns:a16="http://schemas.microsoft.com/office/drawing/2014/main" id="{AC98719A-72A6-4548-A8A8-942717286B41}"/>
              </a:ext>
            </a:extLst>
          </p:cNvPr>
          <p:cNvSpPr txBox="1"/>
          <p:nvPr/>
        </p:nvSpPr>
        <p:spPr>
          <a:xfrm>
            <a:off x="1116531" y="2223436"/>
            <a:ext cx="9955995" cy="1200329"/>
          </a:xfrm>
          <a:prstGeom prst="rect">
            <a:avLst/>
          </a:prstGeom>
          <a:noFill/>
        </p:spPr>
        <p:txBody>
          <a:bodyPr wrap="none" rtlCol="0">
            <a:spAutoFit/>
          </a:bodyPr>
          <a:lstStyle/>
          <a:p>
            <a:r>
              <a:rPr lang="en-US" b="1" dirty="0"/>
              <a:t>Do…</a:t>
            </a:r>
          </a:p>
          <a:p>
            <a:pPr marL="285750" indent="-285750">
              <a:buFont typeface="Arial" panose="020B0604020202020204" pitchFamily="34" charset="0"/>
              <a:buChar char="•"/>
            </a:pPr>
            <a:r>
              <a:rPr lang="en-US" dirty="0"/>
              <a:t>Provide captions or transcripts of audio components like videos for those with hearing impairment</a:t>
            </a:r>
          </a:p>
          <a:p>
            <a:pPr marL="285750" indent="-285750">
              <a:buFont typeface="Arial" panose="020B0604020202020204" pitchFamily="34" charset="0"/>
              <a:buChar char="•"/>
            </a:pPr>
            <a:r>
              <a:rPr lang="en-US" dirty="0"/>
              <a:t>Provide audio or screen-readable text alternatives to video for low or no-vision users</a:t>
            </a:r>
          </a:p>
          <a:p>
            <a:pPr marL="285750" indent="-285750">
              <a:buFont typeface="Arial" panose="020B0604020202020204" pitchFamily="34" charset="0"/>
              <a:buChar char="•"/>
            </a:pPr>
            <a:r>
              <a:rPr lang="en-US" dirty="0"/>
              <a:t>Take the time to develop clear, concise, jargon-free content and organize it using hierarchical sections</a:t>
            </a:r>
          </a:p>
        </p:txBody>
      </p:sp>
    </p:spTree>
    <p:extLst>
      <p:ext uri="{BB962C8B-B14F-4D97-AF65-F5344CB8AC3E}">
        <p14:creationId xmlns:p14="http://schemas.microsoft.com/office/powerpoint/2010/main" val="1814546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8F233-097C-4D40-BCFF-02BDEE1E3C3F}"/>
              </a:ext>
            </a:extLst>
          </p:cNvPr>
          <p:cNvSpPr>
            <a:spLocks noGrp="1"/>
          </p:cNvSpPr>
          <p:nvPr>
            <p:ph type="title"/>
          </p:nvPr>
        </p:nvSpPr>
        <p:spPr/>
        <p:txBody>
          <a:bodyPr/>
          <a:lstStyle/>
          <a:p>
            <a:r>
              <a:rPr lang="en-US" dirty="0"/>
              <a:t>Resources</a:t>
            </a:r>
          </a:p>
        </p:txBody>
      </p:sp>
      <p:sp>
        <p:nvSpPr>
          <p:cNvPr id="3" name="Rectangle 2">
            <a:extLst>
              <a:ext uri="{FF2B5EF4-FFF2-40B4-BE49-F238E27FC236}">
                <a16:creationId xmlns:a16="http://schemas.microsoft.com/office/drawing/2014/main" id="{FD14D878-B701-4DFD-8AEF-805EC7A8CD19}"/>
              </a:ext>
            </a:extLst>
          </p:cNvPr>
          <p:cNvSpPr/>
          <p:nvPr/>
        </p:nvSpPr>
        <p:spPr>
          <a:xfrm>
            <a:off x="867795" y="1896569"/>
            <a:ext cx="6723123" cy="2585323"/>
          </a:xfrm>
          <a:prstGeom prst="rect">
            <a:avLst/>
          </a:prstGeom>
        </p:spPr>
        <p:txBody>
          <a:bodyPr wrap="none">
            <a:spAutoFit/>
          </a:bodyPr>
          <a:lstStyle/>
          <a:p>
            <a:endParaRPr lang="en-US" dirty="0"/>
          </a:p>
          <a:p>
            <a:endParaRPr lang="en-US" b="1" dirty="0"/>
          </a:p>
          <a:p>
            <a:r>
              <a:rPr lang="en-US" dirty="0"/>
              <a:t>[work in progress]</a:t>
            </a:r>
          </a:p>
          <a:p>
            <a:endParaRPr lang="en-US" b="1" dirty="0"/>
          </a:p>
          <a:p>
            <a:r>
              <a:rPr lang="en-US" b="1" dirty="0"/>
              <a:t>Before and after page from WCAG</a:t>
            </a:r>
          </a:p>
          <a:p>
            <a:r>
              <a:rPr lang="en-US" dirty="0">
                <a:hlinkClick r:id="rId2"/>
              </a:rPr>
              <a:t>https://www.w3.org/WAI/demos/bad/after/tickets.html</a:t>
            </a:r>
            <a:endParaRPr lang="en-US" dirty="0"/>
          </a:p>
          <a:p>
            <a:endParaRPr lang="en-US" dirty="0"/>
          </a:p>
          <a:p>
            <a:r>
              <a:rPr lang="en-US" b="1" dirty="0"/>
              <a:t>Luminosity </a:t>
            </a:r>
            <a:r>
              <a:rPr lang="en-US" b="1" dirty="0" err="1"/>
              <a:t>Colour</a:t>
            </a:r>
            <a:r>
              <a:rPr lang="en-US" b="1" dirty="0"/>
              <a:t> Contrast Ratio </a:t>
            </a:r>
            <a:r>
              <a:rPr lang="en-US" b="1" dirty="0" err="1"/>
              <a:t>Analyser</a:t>
            </a:r>
            <a:endParaRPr lang="en-US" b="1" dirty="0"/>
          </a:p>
          <a:p>
            <a:r>
              <a:rPr lang="en-US" dirty="0">
                <a:hlinkClick r:id="rId3"/>
              </a:rPr>
              <a:t>https://juicystudio.com/services/luminositycontrastratio.php#specify</a:t>
            </a:r>
            <a:r>
              <a:rPr lang="en-US" dirty="0"/>
              <a:t> </a:t>
            </a:r>
          </a:p>
        </p:txBody>
      </p:sp>
    </p:spTree>
    <p:extLst>
      <p:ext uri="{BB962C8B-B14F-4D97-AF65-F5344CB8AC3E}">
        <p14:creationId xmlns:p14="http://schemas.microsoft.com/office/powerpoint/2010/main" val="2641841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59BFC-C04E-4D9B-A7B2-ADBD01775FE6}"/>
              </a:ext>
            </a:extLst>
          </p:cNvPr>
          <p:cNvSpPr>
            <a:spLocks noGrp="1"/>
          </p:cNvSpPr>
          <p:nvPr>
            <p:ph type="title"/>
          </p:nvPr>
        </p:nvSpPr>
        <p:spPr/>
        <p:txBody>
          <a:bodyPr/>
          <a:lstStyle/>
          <a:p>
            <a:r>
              <a:rPr lang="en-US" dirty="0"/>
              <a:t>What is Web accessibility?</a:t>
            </a:r>
          </a:p>
        </p:txBody>
      </p:sp>
      <p:sp>
        <p:nvSpPr>
          <p:cNvPr id="3" name="TextBox 2">
            <a:extLst>
              <a:ext uri="{FF2B5EF4-FFF2-40B4-BE49-F238E27FC236}">
                <a16:creationId xmlns:a16="http://schemas.microsoft.com/office/drawing/2014/main" id="{8A23182E-1959-4131-9A27-AD23D4C9BA17}"/>
              </a:ext>
            </a:extLst>
          </p:cNvPr>
          <p:cNvSpPr txBox="1"/>
          <p:nvPr/>
        </p:nvSpPr>
        <p:spPr>
          <a:xfrm>
            <a:off x="981075" y="1690688"/>
            <a:ext cx="9258300" cy="4431983"/>
          </a:xfrm>
          <a:prstGeom prst="rect">
            <a:avLst/>
          </a:prstGeom>
          <a:noFill/>
        </p:spPr>
        <p:txBody>
          <a:bodyPr wrap="square" rtlCol="0">
            <a:spAutoFit/>
          </a:bodyPr>
          <a:lstStyle/>
          <a:p>
            <a:r>
              <a:rPr lang="en-US" sz="2400" dirty="0"/>
              <a:t>Web accessibility means that websites, tools, and technologies are designed and developed so that people with disabilities can use them. </a:t>
            </a:r>
          </a:p>
          <a:p>
            <a:endParaRPr lang="en-US" sz="2400" dirty="0"/>
          </a:p>
          <a:p>
            <a:r>
              <a:rPr lang="en-US" sz="2400" dirty="0"/>
              <a:t>Web accessibility encompasses all disabilities that affect access to the web content, including:</a:t>
            </a:r>
            <a:br>
              <a:rPr lang="en-US" sz="2400" dirty="0"/>
            </a:br>
            <a:endParaRPr lang="en-US" sz="2400" dirty="0"/>
          </a:p>
          <a:p>
            <a:pPr marL="800100" lvl="1" indent="-342900">
              <a:buFont typeface="Arial" panose="020B0604020202020204" pitchFamily="34" charset="0"/>
              <a:buChar char="•"/>
            </a:pPr>
            <a:r>
              <a:rPr lang="en-US" sz="2000" dirty="0"/>
              <a:t>auditory</a:t>
            </a:r>
          </a:p>
          <a:p>
            <a:pPr marL="800100" lvl="1" indent="-342900">
              <a:buFont typeface="Arial" panose="020B0604020202020204" pitchFamily="34" charset="0"/>
              <a:buChar char="•"/>
            </a:pPr>
            <a:r>
              <a:rPr lang="en-US" sz="2000" dirty="0"/>
              <a:t>cognitive</a:t>
            </a:r>
          </a:p>
          <a:p>
            <a:pPr marL="800100" lvl="1" indent="-342900">
              <a:buFont typeface="Arial" panose="020B0604020202020204" pitchFamily="34" charset="0"/>
              <a:buChar char="•"/>
            </a:pPr>
            <a:r>
              <a:rPr lang="en-US" sz="2000" dirty="0"/>
              <a:t>neurological</a:t>
            </a:r>
          </a:p>
          <a:p>
            <a:pPr marL="800100" lvl="1" indent="-342900">
              <a:buFont typeface="Arial" panose="020B0604020202020204" pitchFamily="34" charset="0"/>
              <a:buChar char="•"/>
            </a:pPr>
            <a:r>
              <a:rPr lang="en-US" sz="2000" dirty="0"/>
              <a:t>physical</a:t>
            </a:r>
          </a:p>
          <a:p>
            <a:pPr marL="800100" lvl="1" indent="-342900">
              <a:buFont typeface="Arial" panose="020B0604020202020204" pitchFamily="34" charset="0"/>
              <a:buChar char="•"/>
            </a:pPr>
            <a:r>
              <a:rPr lang="en-US" sz="2000" dirty="0"/>
              <a:t>speech</a:t>
            </a:r>
          </a:p>
          <a:p>
            <a:pPr marL="800100" lvl="1" indent="-342900">
              <a:buFont typeface="Arial" panose="020B0604020202020204" pitchFamily="34" charset="0"/>
              <a:buChar char="•"/>
            </a:pPr>
            <a:r>
              <a:rPr lang="en-US" sz="2000" dirty="0"/>
              <a:t>visual</a:t>
            </a:r>
          </a:p>
          <a:p>
            <a:endParaRPr lang="en-US" dirty="0"/>
          </a:p>
        </p:txBody>
      </p:sp>
    </p:spTree>
    <p:extLst>
      <p:ext uri="{BB962C8B-B14F-4D97-AF65-F5344CB8AC3E}">
        <p14:creationId xmlns:p14="http://schemas.microsoft.com/office/powerpoint/2010/main" val="833958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BFFBD-B7C6-4F0D-A8DD-AC24F784B0E0}"/>
              </a:ext>
            </a:extLst>
          </p:cNvPr>
          <p:cNvSpPr>
            <a:spLocks noGrp="1"/>
          </p:cNvSpPr>
          <p:nvPr>
            <p:ph type="title"/>
          </p:nvPr>
        </p:nvSpPr>
        <p:spPr/>
        <p:txBody>
          <a:bodyPr/>
          <a:lstStyle/>
          <a:p>
            <a:r>
              <a:rPr lang="en-US" dirty="0"/>
              <a:t>Web accessibility benefits everyone</a:t>
            </a:r>
          </a:p>
        </p:txBody>
      </p:sp>
      <p:sp>
        <p:nvSpPr>
          <p:cNvPr id="3" name="Rectangle 2">
            <a:extLst>
              <a:ext uri="{FF2B5EF4-FFF2-40B4-BE49-F238E27FC236}">
                <a16:creationId xmlns:a16="http://schemas.microsoft.com/office/drawing/2014/main" id="{0A00BCE9-7B7E-48E5-A532-033DD40D8B43}"/>
              </a:ext>
            </a:extLst>
          </p:cNvPr>
          <p:cNvSpPr/>
          <p:nvPr/>
        </p:nvSpPr>
        <p:spPr>
          <a:xfrm>
            <a:off x="838200" y="1979082"/>
            <a:ext cx="4975460" cy="4985980"/>
          </a:xfrm>
          <a:prstGeom prst="rect">
            <a:avLst/>
          </a:prstGeom>
        </p:spPr>
        <p:txBody>
          <a:bodyPr wrap="square">
            <a:spAutoFit/>
          </a:bodyPr>
          <a:lstStyle/>
          <a:p>
            <a:r>
              <a:rPr lang="en-US" sz="2400" dirty="0"/>
              <a:t>Web accessibility also benefits people </a:t>
            </a:r>
            <a:r>
              <a:rPr lang="en-US" sz="2400" i="1" dirty="0"/>
              <a:t>without</a:t>
            </a:r>
            <a:r>
              <a:rPr lang="en-US" sz="2400" dirty="0"/>
              <a:t> disabilities.</a:t>
            </a:r>
          </a:p>
          <a:p>
            <a:endParaRPr lang="en-US" dirty="0"/>
          </a:p>
          <a:p>
            <a:pPr marL="285750" indent="-285750">
              <a:buFont typeface="Arial" panose="020B0604020202020204" pitchFamily="34" charset="0"/>
              <a:buChar char="•"/>
            </a:pPr>
            <a:r>
              <a:rPr lang="en-US" dirty="0"/>
              <a:t>People using mobile phones, smart watches, smart TVs, and other devices with small screens, different input modes, etc.</a:t>
            </a:r>
          </a:p>
          <a:p>
            <a:pPr marL="285750" indent="-285750">
              <a:buFont typeface="Arial" panose="020B0604020202020204" pitchFamily="34" charset="0"/>
              <a:buChar char="•"/>
            </a:pPr>
            <a:r>
              <a:rPr lang="en-US" dirty="0"/>
              <a:t>Older people with changing abilities due to aging</a:t>
            </a:r>
          </a:p>
          <a:p>
            <a:pPr marL="285750" indent="-285750">
              <a:buFont typeface="Arial" panose="020B0604020202020204" pitchFamily="34" charset="0"/>
              <a:buChar char="•"/>
            </a:pPr>
            <a:r>
              <a:rPr lang="en-US" dirty="0"/>
              <a:t>People with “temporary disabilities” such as a broken arm or lost glasses</a:t>
            </a:r>
          </a:p>
          <a:p>
            <a:pPr marL="285750" indent="-285750">
              <a:buFont typeface="Arial" panose="020B0604020202020204" pitchFamily="34" charset="0"/>
              <a:buChar char="•"/>
            </a:pPr>
            <a:r>
              <a:rPr lang="en-US" dirty="0"/>
              <a:t>People with “situational limitations” such as in bright sunlight or in an environment where they cannot listen to audio</a:t>
            </a:r>
          </a:p>
          <a:p>
            <a:pPr marL="285750" indent="-285750">
              <a:buFont typeface="Arial" panose="020B0604020202020204" pitchFamily="34" charset="0"/>
              <a:buChar char="•"/>
            </a:pPr>
            <a:r>
              <a:rPr lang="en-US" dirty="0"/>
              <a:t>People using a slow Internet connection, or who have limited or expensive bandwidth</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4" name="TextBox 3">
            <a:extLst>
              <a:ext uri="{FF2B5EF4-FFF2-40B4-BE49-F238E27FC236}">
                <a16:creationId xmlns:a16="http://schemas.microsoft.com/office/drawing/2014/main" id="{A9196893-3EAF-489B-A4A1-AD30F8F84F17}"/>
              </a:ext>
            </a:extLst>
          </p:cNvPr>
          <p:cNvSpPr txBox="1"/>
          <p:nvPr/>
        </p:nvSpPr>
        <p:spPr>
          <a:xfrm>
            <a:off x="6378342" y="1979082"/>
            <a:ext cx="4543124" cy="4062651"/>
          </a:xfrm>
          <a:prstGeom prst="rect">
            <a:avLst/>
          </a:prstGeom>
          <a:noFill/>
        </p:spPr>
        <p:txBody>
          <a:bodyPr wrap="square" rtlCol="0">
            <a:spAutoFit/>
          </a:bodyPr>
          <a:lstStyle/>
          <a:p>
            <a:r>
              <a:rPr lang="en-US" sz="2400" dirty="0"/>
              <a:t>The following pages highlight portal elements that you, as a content editor, can manage with an eye toward web accessibility. </a:t>
            </a:r>
            <a:endParaRPr lang="en-US" dirty="0"/>
          </a:p>
          <a:p>
            <a:endParaRPr lang="en-US" dirty="0"/>
          </a:p>
          <a:p>
            <a:pPr marL="285750" indent="-285750">
              <a:buFont typeface="Arial" panose="020B0604020202020204" pitchFamily="34" charset="0"/>
              <a:buChar char="•"/>
            </a:pPr>
            <a:r>
              <a:rPr lang="en-US" dirty="0"/>
              <a:t>Page titles</a:t>
            </a:r>
          </a:p>
          <a:p>
            <a:pPr marL="285750" indent="-285750">
              <a:buFont typeface="Arial" panose="020B0604020202020204" pitchFamily="34" charset="0"/>
              <a:buChar char="•"/>
            </a:pPr>
            <a:r>
              <a:rPr lang="en-US" dirty="0"/>
              <a:t>Images</a:t>
            </a:r>
          </a:p>
          <a:p>
            <a:pPr marL="285750" indent="-285750">
              <a:buFont typeface="Arial" panose="020B0604020202020204" pitchFamily="34" charset="0"/>
              <a:buChar char="•"/>
            </a:pPr>
            <a:r>
              <a:rPr lang="en-US" dirty="0"/>
              <a:t>Headings</a:t>
            </a:r>
          </a:p>
          <a:p>
            <a:pPr marL="285750" indent="-285750">
              <a:buFont typeface="Arial" panose="020B0604020202020204" pitchFamily="34" charset="0"/>
              <a:buChar char="•"/>
            </a:pPr>
            <a:r>
              <a:rPr lang="en-US" dirty="0"/>
              <a:t>Color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p:txBody>
      </p:sp>
      <p:cxnSp>
        <p:nvCxnSpPr>
          <p:cNvPr id="6" name="Straight Arrow Connector 5">
            <a:extLst>
              <a:ext uri="{FF2B5EF4-FFF2-40B4-BE49-F238E27FC236}">
                <a16:creationId xmlns:a16="http://schemas.microsoft.com/office/drawing/2014/main" id="{CABC1AAA-FD95-4488-B623-81066B75FD04}"/>
              </a:ext>
            </a:extLst>
          </p:cNvPr>
          <p:cNvCxnSpPr/>
          <p:nvPr/>
        </p:nvCxnSpPr>
        <p:spPr>
          <a:xfrm>
            <a:off x="8778240" y="3667225"/>
            <a:ext cx="0" cy="2637322"/>
          </a:xfrm>
          <a:prstGeom prst="straightConnector1">
            <a:avLst/>
          </a:prstGeom>
          <a:ln w="762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5108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C57D2-914B-45DC-AD1C-044BDD91C11A}"/>
              </a:ext>
            </a:extLst>
          </p:cNvPr>
          <p:cNvSpPr>
            <a:spLocks noGrp="1"/>
          </p:cNvSpPr>
          <p:nvPr>
            <p:ph type="title"/>
          </p:nvPr>
        </p:nvSpPr>
        <p:spPr/>
        <p:txBody>
          <a:bodyPr/>
          <a:lstStyle/>
          <a:p>
            <a:r>
              <a:rPr lang="en-US" dirty="0"/>
              <a:t>Pages titles</a:t>
            </a:r>
          </a:p>
        </p:txBody>
      </p:sp>
      <p:sp>
        <p:nvSpPr>
          <p:cNvPr id="3" name="Rectangle 2">
            <a:extLst>
              <a:ext uri="{FF2B5EF4-FFF2-40B4-BE49-F238E27FC236}">
                <a16:creationId xmlns:a16="http://schemas.microsoft.com/office/drawing/2014/main" id="{47D29B95-33F4-41FB-81A4-75C6453DBD89}"/>
              </a:ext>
            </a:extLst>
          </p:cNvPr>
          <p:cNvSpPr/>
          <p:nvPr/>
        </p:nvSpPr>
        <p:spPr>
          <a:xfrm>
            <a:off x="968828" y="1690688"/>
            <a:ext cx="6096000" cy="5078313"/>
          </a:xfrm>
          <a:prstGeom prst="rect">
            <a:avLst/>
          </a:prstGeom>
        </p:spPr>
        <p:txBody>
          <a:bodyPr>
            <a:spAutoFit/>
          </a:bodyPr>
          <a:lstStyle/>
          <a:p>
            <a:r>
              <a:rPr lang="en-US" b="1" i="0" dirty="0">
                <a:solidFill>
                  <a:srgbClr val="1D1D1D"/>
                </a:solidFill>
                <a:effectLst/>
                <a:latin typeface="Noto Sans"/>
              </a:rPr>
              <a:t>Page Titles</a:t>
            </a:r>
          </a:p>
          <a:p>
            <a:pPr marL="285750" indent="-285750">
              <a:buFont typeface="Arial" panose="020B0604020202020204" pitchFamily="34" charset="0"/>
              <a:buChar char="•"/>
            </a:pPr>
            <a:endParaRPr lang="en-US" dirty="0">
              <a:solidFill>
                <a:srgbClr val="1D1D1D"/>
              </a:solidFill>
              <a:latin typeface="Noto Sans"/>
            </a:endParaRPr>
          </a:p>
          <a:p>
            <a:pPr marL="285750" indent="-285750">
              <a:buFont typeface="Arial" panose="020B0604020202020204" pitchFamily="34" charset="0"/>
              <a:buChar char="•"/>
            </a:pPr>
            <a:r>
              <a:rPr lang="en-US" b="0" i="0" dirty="0">
                <a:solidFill>
                  <a:srgbClr val="1D1D1D"/>
                </a:solidFill>
                <a:effectLst/>
                <a:latin typeface="Noto Sans"/>
              </a:rPr>
              <a:t>Check that there is a title that adequately and briefly describes the content of the page.</a:t>
            </a:r>
          </a:p>
          <a:p>
            <a:pPr marL="285750" indent="-285750">
              <a:buFont typeface="Arial" panose="020B0604020202020204" pitchFamily="34" charset="0"/>
              <a:buChar char="•"/>
            </a:pPr>
            <a:r>
              <a:rPr lang="en-US" b="0" i="0" dirty="0">
                <a:solidFill>
                  <a:srgbClr val="1D1D1D"/>
                </a:solidFill>
                <a:effectLst/>
                <a:latin typeface="Noto Sans"/>
              </a:rPr>
              <a:t>“Front load” the title with unique or important words first</a:t>
            </a:r>
          </a:p>
          <a:p>
            <a:endParaRPr lang="en-US" b="0" i="0" dirty="0">
              <a:solidFill>
                <a:srgbClr val="1D1D1D"/>
              </a:solidFill>
              <a:effectLst/>
              <a:latin typeface="Noto Sans"/>
            </a:endParaRPr>
          </a:p>
          <a:p>
            <a:pPr lvl="1"/>
            <a:r>
              <a:rPr lang="en-US" dirty="0"/>
              <a:t>Poor titles:</a:t>
            </a:r>
          </a:p>
          <a:p>
            <a:pPr lvl="2"/>
            <a:r>
              <a:rPr lang="en-US" dirty="0"/>
              <a:t>Welcome to home page of Acme Web Solutions, Inc.</a:t>
            </a:r>
          </a:p>
          <a:p>
            <a:pPr lvl="2"/>
            <a:r>
              <a:rPr lang="en-US" dirty="0"/>
              <a:t>Acme Web Solutions, Inc. | About Us</a:t>
            </a:r>
          </a:p>
          <a:p>
            <a:pPr lvl="2"/>
            <a:r>
              <a:rPr lang="en-US" dirty="0"/>
              <a:t>Acme Web Solutions, Inc. | Contact Us</a:t>
            </a:r>
          </a:p>
          <a:p>
            <a:pPr lvl="2"/>
            <a:r>
              <a:rPr lang="en-US" dirty="0"/>
              <a:t>Acme Web Solutions, Inc. | History</a:t>
            </a:r>
            <a:br>
              <a:rPr lang="en-US" dirty="0"/>
            </a:br>
            <a:endParaRPr lang="en-US" dirty="0"/>
          </a:p>
          <a:p>
            <a:pPr lvl="1"/>
            <a:r>
              <a:rPr lang="en-US" dirty="0"/>
              <a:t>Better page titles:</a:t>
            </a:r>
          </a:p>
          <a:p>
            <a:pPr lvl="2"/>
            <a:r>
              <a:rPr lang="en-US" dirty="0"/>
              <a:t>Acme Web Solutions home page</a:t>
            </a:r>
          </a:p>
          <a:p>
            <a:pPr lvl="2"/>
            <a:r>
              <a:rPr lang="en-US" dirty="0"/>
              <a:t>About Acme Web Solutions</a:t>
            </a:r>
          </a:p>
          <a:p>
            <a:pPr lvl="2"/>
            <a:r>
              <a:rPr lang="en-US" dirty="0"/>
              <a:t>Contact Acme Web Solutions</a:t>
            </a:r>
          </a:p>
          <a:p>
            <a:pPr lvl="2"/>
            <a:r>
              <a:rPr lang="en-US" dirty="0"/>
              <a:t>History of Acme Web Solutions</a:t>
            </a:r>
          </a:p>
          <a:p>
            <a:endParaRPr lang="en-US" b="0" i="0" dirty="0">
              <a:solidFill>
                <a:srgbClr val="1D1D1D"/>
              </a:solidFill>
              <a:effectLst/>
              <a:latin typeface="Noto Sans"/>
            </a:endParaRPr>
          </a:p>
        </p:txBody>
      </p:sp>
      <p:sp>
        <p:nvSpPr>
          <p:cNvPr id="5" name="Rectangle: Rounded Corners 4">
            <a:extLst>
              <a:ext uri="{FF2B5EF4-FFF2-40B4-BE49-F238E27FC236}">
                <a16:creationId xmlns:a16="http://schemas.microsoft.com/office/drawing/2014/main" id="{16B8AE27-F04A-40C6-BE73-A84080D57444}"/>
              </a:ext>
            </a:extLst>
          </p:cNvPr>
          <p:cNvSpPr/>
          <p:nvPr/>
        </p:nvSpPr>
        <p:spPr>
          <a:xfrm>
            <a:off x="7984042" y="1690688"/>
            <a:ext cx="3093188" cy="22439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Pro Tip</a:t>
            </a:r>
          </a:p>
          <a:p>
            <a:r>
              <a:rPr lang="en-US" dirty="0"/>
              <a:t>When creating a page in your portal, be sure to fill in the Title field to enable the browser tab to helpfully identify the page to users.</a:t>
            </a:r>
          </a:p>
        </p:txBody>
      </p:sp>
    </p:spTree>
    <p:extLst>
      <p:ext uri="{BB962C8B-B14F-4D97-AF65-F5344CB8AC3E}">
        <p14:creationId xmlns:p14="http://schemas.microsoft.com/office/powerpoint/2010/main" val="2212895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9DE87-AE32-4F64-B92E-925499D6589E}"/>
              </a:ext>
            </a:extLst>
          </p:cNvPr>
          <p:cNvSpPr>
            <a:spLocks noGrp="1"/>
          </p:cNvSpPr>
          <p:nvPr>
            <p:ph type="title"/>
          </p:nvPr>
        </p:nvSpPr>
        <p:spPr/>
        <p:txBody>
          <a:bodyPr/>
          <a:lstStyle/>
          <a:p>
            <a:r>
              <a:rPr lang="en-US" dirty="0"/>
              <a:t>Headings</a:t>
            </a:r>
          </a:p>
        </p:txBody>
      </p:sp>
      <p:sp>
        <p:nvSpPr>
          <p:cNvPr id="3" name="Rectangle 2">
            <a:extLst>
              <a:ext uri="{FF2B5EF4-FFF2-40B4-BE49-F238E27FC236}">
                <a16:creationId xmlns:a16="http://schemas.microsoft.com/office/drawing/2014/main" id="{E4F45BBF-2EAA-47FE-8DD7-FC4DD8013A95}"/>
              </a:ext>
            </a:extLst>
          </p:cNvPr>
          <p:cNvSpPr/>
          <p:nvPr/>
        </p:nvSpPr>
        <p:spPr>
          <a:xfrm>
            <a:off x="838200" y="1576983"/>
            <a:ext cx="10057598" cy="1754326"/>
          </a:xfrm>
          <a:prstGeom prst="rect">
            <a:avLst/>
          </a:prstGeom>
        </p:spPr>
        <p:txBody>
          <a:bodyPr wrap="square">
            <a:spAutoFit/>
          </a:bodyPr>
          <a:lstStyle/>
          <a:p>
            <a:r>
              <a:rPr lang="en-US" dirty="0">
                <a:solidFill>
                  <a:srgbClr val="1D1D1D"/>
                </a:solidFill>
              </a:rPr>
              <a:t>In addition to a well-chosen page title, your portal content pages should use headings that have a </a:t>
            </a:r>
            <a:r>
              <a:rPr lang="en-US" b="1" dirty="0">
                <a:solidFill>
                  <a:srgbClr val="1D1D1D"/>
                </a:solidFill>
              </a:rPr>
              <a:t>meaningful hierarchy of sections </a:t>
            </a:r>
            <a:r>
              <a:rPr lang="en-US" dirty="0">
                <a:solidFill>
                  <a:srgbClr val="1D1D1D"/>
                </a:solidFill>
              </a:rPr>
              <a:t>and use the “markup” style supplied in the editing ribbon. </a:t>
            </a:r>
          </a:p>
          <a:p>
            <a:endParaRPr lang="en-US" dirty="0">
              <a:solidFill>
                <a:srgbClr val="1D1D1D"/>
              </a:solidFill>
            </a:endParaRPr>
          </a:p>
          <a:p>
            <a:r>
              <a:rPr lang="en-US" dirty="0">
                <a:solidFill>
                  <a:srgbClr val="1D1D1D"/>
                </a:solidFill>
              </a:rPr>
              <a:t>Using this markup enables employees who cannot use a mouse or use a screen reader to navigate more easily through the page by jumping to appropriate sections.</a:t>
            </a:r>
            <a:br>
              <a:rPr lang="en-US" dirty="0">
                <a:solidFill>
                  <a:srgbClr val="1D1D1D"/>
                </a:solidFill>
              </a:rPr>
            </a:br>
            <a:endParaRPr lang="en-US" dirty="0">
              <a:solidFill>
                <a:srgbClr val="1D1D1D"/>
              </a:solidFill>
            </a:endParaRPr>
          </a:p>
        </p:txBody>
      </p:sp>
      <p:sp>
        <p:nvSpPr>
          <p:cNvPr id="4" name="TextBox 3">
            <a:extLst>
              <a:ext uri="{FF2B5EF4-FFF2-40B4-BE49-F238E27FC236}">
                <a16:creationId xmlns:a16="http://schemas.microsoft.com/office/drawing/2014/main" id="{C837B1EA-C0B1-49CE-BE21-45C082071F8E}"/>
              </a:ext>
            </a:extLst>
          </p:cNvPr>
          <p:cNvSpPr txBox="1"/>
          <p:nvPr/>
        </p:nvSpPr>
        <p:spPr>
          <a:xfrm>
            <a:off x="1020279" y="3526692"/>
            <a:ext cx="3804055" cy="2862322"/>
          </a:xfrm>
          <a:prstGeom prst="rect">
            <a:avLst/>
          </a:prstGeom>
          <a:noFill/>
        </p:spPr>
        <p:txBody>
          <a:bodyPr wrap="none" rtlCol="0">
            <a:spAutoFit/>
          </a:bodyPr>
          <a:lstStyle/>
          <a:p>
            <a:pPr>
              <a:buFont typeface="Arial" panose="020B0604020202020204" pitchFamily="34" charset="0"/>
              <a:buChar char="•"/>
            </a:pPr>
            <a:r>
              <a:rPr lang="en-US" dirty="0">
                <a:solidFill>
                  <a:srgbClr val="1D1D1D"/>
                </a:solidFill>
                <a:latin typeface="Noto Sans"/>
              </a:rPr>
              <a:t>  </a:t>
            </a:r>
            <a:r>
              <a:rPr lang="en-US" dirty="0">
                <a:solidFill>
                  <a:srgbClr val="1D1D1D"/>
                </a:solidFill>
              </a:rPr>
              <a:t>Heading Level 1 &lt;h1&gt;</a:t>
            </a:r>
          </a:p>
          <a:p>
            <a:pPr marL="742950" lvl="1" indent="-285750">
              <a:buFont typeface="Arial" panose="020B0604020202020204" pitchFamily="34" charset="0"/>
              <a:buChar char="•"/>
            </a:pPr>
            <a:r>
              <a:rPr lang="en-US" dirty="0">
                <a:solidFill>
                  <a:srgbClr val="1D1D1D"/>
                </a:solidFill>
              </a:rPr>
              <a:t>Heading Level 2 &lt;h2&gt;</a:t>
            </a:r>
          </a:p>
          <a:p>
            <a:pPr marL="1143000" lvl="2" indent="-228600">
              <a:buFont typeface="Arial" panose="020B0604020202020204" pitchFamily="34" charset="0"/>
              <a:buChar char="•"/>
            </a:pPr>
            <a:r>
              <a:rPr lang="en-US" dirty="0">
                <a:solidFill>
                  <a:srgbClr val="1D1D1D"/>
                </a:solidFill>
              </a:rPr>
              <a:t>Heading Level 3 &lt;h3&gt;</a:t>
            </a:r>
          </a:p>
          <a:p>
            <a:pPr marL="1143000" lvl="2" indent="-228600">
              <a:buFont typeface="Arial" panose="020B0604020202020204" pitchFamily="34" charset="0"/>
              <a:buChar char="•"/>
            </a:pPr>
            <a:r>
              <a:rPr lang="en-US" dirty="0">
                <a:solidFill>
                  <a:srgbClr val="1D1D1D"/>
                </a:solidFill>
              </a:rPr>
              <a:t>Heading Level 3 &lt;h3&gt;</a:t>
            </a:r>
          </a:p>
          <a:p>
            <a:pPr marL="742950" lvl="1" indent="-285750">
              <a:buFont typeface="Arial" panose="020B0604020202020204" pitchFamily="34" charset="0"/>
              <a:buChar char="•"/>
            </a:pPr>
            <a:r>
              <a:rPr lang="en-US" dirty="0">
                <a:solidFill>
                  <a:srgbClr val="1D1D1D"/>
                </a:solidFill>
              </a:rPr>
              <a:t>Heading Level 2 &lt;h2&gt;</a:t>
            </a:r>
          </a:p>
          <a:p>
            <a:pPr marL="1143000" lvl="2" indent="-228600">
              <a:buFont typeface="Arial" panose="020B0604020202020204" pitchFamily="34" charset="0"/>
              <a:buChar char="•"/>
            </a:pPr>
            <a:r>
              <a:rPr lang="en-US" dirty="0">
                <a:solidFill>
                  <a:srgbClr val="1D1D1D"/>
                </a:solidFill>
              </a:rPr>
              <a:t>Heading Level 3 &lt;h3&gt;</a:t>
            </a:r>
          </a:p>
          <a:p>
            <a:pPr marL="1600200" lvl="3" indent="-228600">
              <a:buFont typeface="Arial" panose="020B0604020202020204" pitchFamily="34" charset="0"/>
              <a:buChar char="•"/>
            </a:pPr>
            <a:r>
              <a:rPr lang="en-US" dirty="0">
                <a:solidFill>
                  <a:srgbClr val="1D1D1D"/>
                </a:solidFill>
              </a:rPr>
              <a:t>Heading Level 4 &lt;h4&gt;</a:t>
            </a:r>
          </a:p>
          <a:p>
            <a:pPr marL="1600200" lvl="3" indent="-228600">
              <a:buFont typeface="Arial" panose="020B0604020202020204" pitchFamily="34" charset="0"/>
              <a:buChar char="•"/>
            </a:pPr>
            <a:r>
              <a:rPr lang="en-US" dirty="0">
                <a:solidFill>
                  <a:srgbClr val="1D1D1D"/>
                </a:solidFill>
              </a:rPr>
              <a:t>Heading Level 4 &lt;h4&gt;</a:t>
            </a:r>
          </a:p>
          <a:p>
            <a:pPr marL="742950" lvl="1" indent="-285750">
              <a:buFont typeface="Arial" panose="020B0604020202020204" pitchFamily="34" charset="0"/>
              <a:buChar char="•"/>
            </a:pPr>
            <a:r>
              <a:rPr lang="en-US" dirty="0">
                <a:solidFill>
                  <a:srgbClr val="1D1D1D"/>
                </a:solidFill>
              </a:rPr>
              <a:t>Heading Level 2 &lt;h2&gt;</a:t>
            </a:r>
          </a:p>
          <a:p>
            <a:endParaRPr lang="en-US" dirty="0"/>
          </a:p>
        </p:txBody>
      </p:sp>
      <p:sp>
        <p:nvSpPr>
          <p:cNvPr id="6" name="Rectangle: Rounded Corners 5">
            <a:extLst>
              <a:ext uri="{FF2B5EF4-FFF2-40B4-BE49-F238E27FC236}">
                <a16:creationId xmlns:a16="http://schemas.microsoft.com/office/drawing/2014/main" id="{16D55DA0-9520-41E4-9A32-E1DFEC6A2C6D}"/>
              </a:ext>
            </a:extLst>
          </p:cNvPr>
          <p:cNvSpPr/>
          <p:nvPr/>
        </p:nvSpPr>
        <p:spPr>
          <a:xfrm>
            <a:off x="6905245" y="3526692"/>
            <a:ext cx="3093188" cy="18738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Headings not only help </a:t>
            </a:r>
            <a:r>
              <a:rPr lang="en-US" i="1" dirty="0"/>
              <a:t>you</a:t>
            </a:r>
            <a:r>
              <a:rPr lang="en-US" dirty="0"/>
              <a:t> organize your content,  they can also help low or no-vision users jump to relevant content quickly.</a:t>
            </a:r>
          </a:p>
        </p:txBody>
      </p:sp>
    </p:spTree>
    <p:extLst>
      <p:ext uri="{BB962C8B-B14F-4D97-AF65-F5344CB8AC3E}">
        <p14:creationId xmlns:p14="http://schemas.microsoft.com/office/powerpoint/2010/main" val="1810484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E5837-17A6-4107-BA29-3C12135772AB}"/>
              </a:ext>
            </a:extLst>
          </p:cNvPr>
          <p:cNvSpPr>
            <a:spLocks noGrp="1"/>
          </p:cNvSpPr>
          <p:nvPr>
            <p:ph type="title"/>
          </p:nvPr>
        </p:nvSpPr>
        <p:spPr/>
        <p:txBody>
          <a:bodyPr/>
          <a:lstStyle/>
          <a:p>
            <a:r>
              <a:rPr lang="en-US" dirty="0"/>
              <a:t>Images and alt text</a:t>
            </a:r>
          </a:p>
        </p:txBody>
      </p:sp>
      <p:pic>
        <p:nvPicPr>
          <p:cNvPr id="3" name="Picture 2">
            <a:extLst>
              <a:ext uri="{FF2B5EF4-FFF2-40B4-BE49-F238E27FC236}">
                <a16:creationId xmlns:a16="http://schemas.microsoft.com/office/drawing/2014/main" id="{EF006C7C-CF5D-4134-975E-6A45237D9096}"/>
              </a:ext>
            </a:extLst>
          </p:cNvPr>
          <p:cNvPicPr>
            <a:picLocks noChangeAspect="1"/>
          </p:cNvPicPr>
          <p:nvPr/>
        </p:nvPicPr>
        <p:blipFill>
          <a:blip r:embed="rId2"/>
          <a:stretch>
            <a:fillRect/>
          </a:stretch>
        </p:blipFill>
        <p:spPr>
          <a:xfrm>
            <a:off x="4853829" y="1873443"/>
            <a:ext cx="2283862" cy="5069279"/>
          </a:xfrm>
          <a:prstGeom prst="rect">
            <a:avLst/>
          </a:prstGeom>
          <a:ln>
            <a:solidFill>
              <a:schemeClr val="bg1">
                <a:lumMod val="75000"/>
              </a:schemeClr>
            </a:solidFill>
          </a:ln>
        </p:spPr>
      </p:pic>
      <p:sp>
        <p:nvSpPr>
          <p:cNvPr id="4" name="Oval 3">
            <a:extLst>
              <a:ext uri="{FF2B5EF4-FFF2-40B4-BE49-F238E27FC236}">
                <a16:creationId xmlns:a16="http://schemas.microsoft.com/office/drawing/2014/main" id="{7AAF4649-D525-4517-BD38-0CABE96570FE}"/>
              </a:ext>
            </a:extLst>
          </p:cNvPr>
          <p:cNvSpPr/>
          <p:nvPr/>
        </p:nvSpPr>
        <p:spPr>
          <a:xfrm>
            <a:off x="6695368" y="4290481"/>
            <a:ext cx="464705" cy="46470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A85CEB1E-778E-4561-9392-2EC5388FFDED}"/>
              </a:ext>
            </a:extLst>
          </p:cNvPr>
          <p:cNvCxnSpPr>
            <a:cxnSpLocks/>
          </p:cNvCxnSpPr>
          <p:nvPr/>
        </p:nvCxnSpPr>
        <p:spPr>
          <a:xfrm flipH="1">
            <a:off x="7061448" y="2911512"/>
            <a:ext cx="585713" cy="1249002"/>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36E48C1-6CDB-4AC3-8124-8E32A4E6CCF0}"/>
              </a:ext>
            </a:extLst>
          </p:cNvPr>
          <p:cNvSpPr txBox="1"/>
          <p:nvPr/>
        </p:nvSpPr>
        <p:spPr>
          <a:xfrm>
            <a:off x="7647161" y="2542180"/>
            <a:ext cx="2023824" cy="369332"/>
          </a:xfrm>
          <a:prstGeom prst="rect">
            <a:avLst/>
          </a:prstGeom>
          <a:noFill/>
        </p:spPr>
        <p:txBody>
          <a:bodyPr wrap="none" rtlCol="0">
            <a:spAutoFit/>
          </a:bodyPr>
          <a:lstStyle/>
          <a:p>
            <a:r>
              <a:rPr lang="en-US" b="1" dirty="0"/>
              <a:t>How to add alt text</a:t>
            </a:r>
          </a:p>
        </p:txBody>
      </p:sp>
      <p:sp>
        <p:nvSpPr>
          <p:cNvPr id="7" name="TextBox 6">
            <a:extLst>
              <a:ext uri="{FF2B5EF4-FFF2-40B4-BE49-F238E27FC236}">
                <a16:creationId xmlns:a16="http://schemas.microsoft.com/office/drawing/2014/main" id="{F66F1C91-59E7-41C7-B70A-4D46674126B4}"/>
              </a:ext>
            </a:extLst>
          </p:cNvPr>
          <p:cNvSpPr txBox="1"/>
          <p:nvPr/>
        </p:nvSpPr>
        <p:spPr>
          <a:xfrm>
            <a:off x="7711367" y="2997819"/>
            <a:ext cx="4049485" cy="3139321"/>
          </a:xfrm>
          <a:prstGeom prst="rect">
            <a:avLst/>
          </a:prstGeom>
          <a:noFill/>
        </p:spPr>
        <p:txBody>
          <a:bodyPr wrap="square" rtlCol="0">
            <a:spAutoFit/>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You can also add the alt text into the HTML using “alt=“some content here” within the image’s “</a:t>
            </a:r>
            <a:r>
              <a:rPr lang="en-US" dirty="0" err="1"/>
              <a:t>img</a:t>
            </a:r>
            <a:r>
              <a:rPr lang="en-US" dirty="0"/>
              <a:t>” content.</a:t>
            </a:r>
            <a:br>
              <a:rPr lang="en-US" dirty="0"/>
            </a:br>
            <a:endParaRPr lang="en-US" dirty="0"/>
          </a:p>
          <a:p>
            <a:pPr marL="285750" indent="-285750">
              <a:buFont typeface="Arial" panose="020B0604020202020204" pitchFamily="34" charset="0"/>
              <a:buChar char="•"/>
            </a:pPr>
            <a:r>
              <a:rPr lang="en-US" dirty="0"/>
              <a:t>Think about how useful the alt text will be if read allowed without the  image being viewable.</a:t>
            </a:r>
            <a:br>
              <a:rPr lang="en-US" dirty="0"/>
            </a:br>
            <a:endParaRPr lang="en-US" dirty="0"/>
          </a:p>
          <a:p>
            <a:pPr marL="285750" indent="-285750">
              <a:buFont typeface="Arial" panose="020B0604020202020204" pitchFamily="34" charset="0"/>
              <a:buChar char="•"/>
            </a:pPr>
            <a:r>
              <a:rPr lang="en-US" dirty="0"/>
              <a:t>Decorative images or backgrounds can use “null” or be blank for alt text.</a:t>
            </a:r>
          </a:p>
        </p:txBody>
      </p:sp>
      <p:sp>
        <p:nvSpPr>
          <p:cNvPr id="8" name="TextBox 7">
            <a:extLst>
              <a:ext uri="{FF2B5EF4-FFF2-40B4-BE49-F238E27FC236}">
                <a16:creationId xmlns:a16="http://schemas.microsoft.com/office/drawing/2014/main" id="{7EA0AE2A-3B6C-43CD-9F0F-EF43401760A9}"/>
              </a:ext>
            </a:extLst>
          </p:cNvPr>
          <p:cNvSpPr txBox="1"/>
          <p:nvPr/>
        </p:nvSpPr>
        <p:spPr>
          <a:xfrm>
            <a:off x="497035" y="1873443"/>
            <a:ext cx="3651453" cy="2862322"/>
          </a:xfrm>
          <a:prstGeom prst="rect">
            <a:avLst/>
          </a:prstGeom>
          <a:noFill/>
        </p:spPr>
        <p:txBody>
          <a:bodyPr wrap="square" rtlCol="0">
            <a:spAutoFit/>
          </a:bodyPr>
          <a:lstStyle/>
          <a:p>
            <a:r>
              <a:rPr lang="en-US" sz="2000" dirty="0">
                <a:cs typeface="Angsana New" panose="02020603050405020304" pitchFamily="18" charset="-34"/>
              </a:rPr>
              <a:t>Text alternatives—also known as “alt text’—should be added to images wherever possible.</a:t>
            </a:r>
          </a:p>
          <a:p>
            <a:endParaRPr lang="en-US" sz="2000" dirty="0">
              <a:cs typeface="Angsana New" panose="02020603050405020304" pitchFamily="18" charset="-34"/>
            </a:endParaRPr>
          </a:p>
          <a:p>
            <a:r>
              <a:rPr lang="en-US" sz="2000" dirty="0">
                <a:cs typeface="Angsana New" panose="02020603050405020304" pitchFamily="18" charset="-34"/>
              </a:rPr>
              <a:t>This allows screen readers to verbally “explain” an image which is not accessible to blind users.</a:t>
            </a:r>
          </a:p>
          <a:p>
            <a:endParaRPr lang="en-US" sz="2000" dirty="0">
              <a:cs typeface="Angsana New" panose="02020603050405020304" pitchFamily="18" charset="-34"/>
            </a:endParaRPr>
          </a:p>
        </p:txBody>
      </p:sp>
      <p:sp>
        <p:nvSpPr>
          <p:cNvPr id="9" name="Rectangle: Rounded Corners 8">
            <a:extLst>
              <a:ext uri="{FF2B5EF4-FFF2-40B4-BE49-F238E27FC236}">
                <a16:creationId xmlns:a16="http://schemas.microsoft.com/office/drawing/2014/main" id="{6457C01C-313F-47D3-8557-0AEE2F988E70}"/>
              </a:ext>
            </a:extLst>
          </p:cNvPr>
          <p:cNvSpPr/>
          <p:nvPr/>
        </p:nvSpPr>
        <p:spPr>
          <a:xfrm>
            <a:off x="679915" y="4831882"/>
            <a:ext cx="3093188" cy="11682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Alt text should be concise and useful.</a:t>
            </a:r>
          </a:p>
        </p:txBody>
      </p:sp>
      <p:sp>
        <p:nvSpPr>
          <p:cNvPr id="10" name="Rectangle: Rounded Corners 9">
            <a:extLst>
              <a:ext uri="{FF2B5EF4-FFF2-40B4-BE49-F238E27FC236}">
                <a16:creationId xmlns:a16="http://schemas.microsoft.com/office/drawing/2014/main" id="{0021D6C8-0EAC-47AF-A5B2-A983C76CD4B0}"/>
              </a:ext>
            </a:extLst>
          </p:cNvPr>
          <p:cNvSpPr/>
          <p:nvPr/>
        </p:nvSpPr>
        <p:spPr>
          <a:xfrm>
            <a:off x="7713768" y="816334"/>
            <a:ext cx="3093188" cy="11682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“Title” is not as necessary for accessibility.</a:t>
            </a:r>
          </a:p>
        </p:txBody>
      </p:sp>
    </p:spTree>
    <p:extLst>
      <p:ext uri="{BB962C8B-B14F-4D97-AF65-F5344CB8AC3E}">
        <p14:creationId xmlns:p14="http://schemas.microsoft.com/office/powerpoint/2010/main" val="1696425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34251-A301-4E52-AE58-B687A83218ED}"/>
              </a:ext>
            </a:extLst>
          </p:cNvPr>
          <p:cNvSpPr>
            <a:spLocks noGrp="1"/>
          </p:cNvSpPr>
          <p:nvPr>
            <p:ph type="title"/>
          </p:nvPr>
        </p:nvSpPr>
        <p:spPr>
          <a:xfrm>
            <a:off x="857393" y="494464"/>
            <a:ext cx="4560584" cy="1128068"/>
          </a:xfrm>
        </p:spPr>
        <p:txBody>
          <a:bodyPr vert="horz" lIns="91440" tIns="45720" rIns="91440" bIns="45720" rtlCol="0" anchor="ctr">
            <a:normAutofit/>
          </a:bodyPr>
          <a:lstStyle/>
          <a:p>
            <a:r>
              <a:rPr lang="en-US" sz="3700" dirty="0"/>
              <a:t>Images and alt text</a:t>
            </a:r>
          </a:p>
        </p:txBody>
      </p:sp>
      <p:pic>
        <p:nvPicPr>
          <p:cNvPr id="7" name="Picture 6" descr="Icon&#10;&#10;Description automatically generated">
            <a:extLst>
              <a:ext uri="{FF2B5EF4-FFF2-40B4-BE49-F238E27FC236}">
                <a16:creationId xmlns:a16="http://schemas.microsoft.com/office/drawing/2014/main" id="{A2394797-F20D-428C-83F5-B1EAF2761AD0}"/>
              </a:ext>
            </a:extLst>
          </p:cNvPr>
          <p:cNvPicPr>
            <a:picLocks noChangeAspect="1"/>
          </p:cNvPicPr>
          <p:nvPr/>
        </p:nvPicPr>
        <p:blipFill rotWithShape="1">
          <a:blip r:embed="rId2">
            <a:extLst>
              <a:ext uri="{28A0092B-C50C-407E-A947-70E740481C1C}">
                <a14:useLocalDpi xmlns:a14="http://schemas.microsoft.com/office/drawing/2010/main" val="0"/>
              </a:ext>
            </a:extLst>
          </a:blip>
          <a:srcRect t="1924" r="-1" b="584"/>
          <a:stretch/>
        </p:blipFill>
        <p:spPr>
          <a:xfrm>
            <a:off x="8137299" y="961995"/>
            <a:ext cx="1924728" cy="1865797"/>
          </a:xfrm>
          <a:prstGeom prst="rect">
            <a:avLst/>
          </a:prstGeom>
        </p:spPr>
      </p:pic>
      <p:sp>
        <p:nvSpPr>
          <p:cNvPr id="4" name="Rectangle 1">
            <a:extLst>
              <a:ext uri="{FF2B5EF4-FFF2-40B4-BE49-F238E27FC236}">
                <a16:creationId xmlns:a16="http://schemas.microsoft.com/office/drawing/2014/main" id="{030D789C-37C7-4A22-94C7-528504FE7741}"/>
              </a:ext>
            </a:extLst>
          </p:cNvPr>
          <p:cNvSpPr>
            <a:spLocks noChangeArrowheads="1"/>
          </p:cNvSpPr>
          <p:nvPr/>
        </p:nvSpPr>
        <p:spPr bwMode="auto">
          <a:xfrm>
            <a:off x="857393" y="1622532"/>
            <a:ext cx="6762607"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spcAft>
                <a:spcPts val="600"/>
              </a:spcAft>
            </a:pPr>
            <a:r>
              <a:rPr lang="en-US" b="1" dirty="0"/>
              <a:t>Key Concepts</a:t>
            </a:r>
          </a:p>
          <a:p>
            <a:pPr marL="511175" indent="-285750">
              <a:spcAft>
                <a:spcPts val="600"/>
              </a:spcAft>
              <a:buFont typeface="Arial" panose="020B0604020202020204" pitchFamily="34" charset="0"/>
              <a:buChar char="•"/>
            </a:pPr>
            <a:r>
              <a:rPr lang="en-US" dirty="0"/>
              <a:t>Alt text is applied to images to enable screen readers to provide an audible description of the image—since the image won’t be visible to sight-impaired users.</a:t>
            </a:r>
          </a:p>
          <a:p>
            <a:pPr marL="225425" marR="0" lvl="0" algn="l" defTabSz="914400" rtl="0" eaLnBrk="0" fontAlgn="base" latinLnBrk="0" hangingPunct="0">
              <a:lnSpc>
                <a:spcPct val="100000"/>
              </a:lnSpc>
              <a:spcBef>
                <a:spcPct val="0"/>
              </a:spcBef>
              <a:spcAft>
                <a:spcPts val="600"/>
              </a:spcAft>
              <a:buClrTx/>
              <a:buSzTx/>
              <a:tabLst/>
            </a:pPr>
            <a:endParaRPr kumimoji="0" lang="en-US" altLang="en-US" b="0" i="0" u="none" strike="noStrike" cap="none" normalizeH="0" baseline="0" dirty="0">
              <a:ln>
                <a:noFill/>
              </a:ln>
              <a:solidFill>
                <a:srgbClr val="1D1D1D"/>
              </a:solidFill>
              <a:effectLst/>
              <a:latin typeface="Noto Sans"/>
            </a:endParaRPr>
          </a:p>
          <a:p>
            <a:pPr marL="511175" marR="0" lvl="0" indent="-28575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US" altLang="en-US" dirty="0"/>
              <a:t>If the image is purely for decoration, like a background color or design element—in other words, it doesn’t provide instructions or directions—the alt text can be blank or “null.”</a:t>
            </a:r>
          </a:p>
        </p:txBody>
      </p:sp>
      <p:sp>
        <p:nvSpPr>
          <p:cNvPr id="8" name="TextBox 7">
            <a:extLst>
              <a:ext uri="{FF2B5EF4-FFF2-40B4-BE49-F238E27FC236}">
                <a16:creationId xmlns:a16="http://schemas.microsoft.com/office/drawing/2014/main" id="{E73671CF-6AFD-4EE0-AD97-343F9D36AB08}"/>
              </a:ext>
            </a:extLst>
          </p:cNvPr>
          <p:cNvSpPr txBox="1"/>
          <p:nvPr/>
        </p:nvSpPr>
        <p:spPr>
          <a:xfrm>
            <a:off x="8243924" y="2827792"/>
            <a:ext cx="2976008" cy="923330"/>
          </a:xfrm>
          <a:prstGeom prst="rect">
            <a:avLst/>
          </a:prstGeom>
          <a:noFill/>
        </p:spPr>
        <p:txBody>
          <a:bodyPr wrap="none" rtlCol="0">
            <a:spAutoFit/>
          </a:bodyPr>
          <a:lstStyle/>
          <a:p>
            <a:r>
              <a:rPr lang="en-US" b="1" dirty="0"/>
              <a:t>Good: </a:t>
            </a:r>
            <a:r>
              <a:rPr lang="en-US" dirty="0"/>
              <a:t>“Search”</a:t>
            </a:r>
          </a:p>
          <a:p>
            <a:r>
              <a:rPr lang="en-US" b="1" dirty="0"/>
              <a:t>Less good: </a:t>
            </a:r>
            <a:r>
              <a:rPr lang="en-US" dirty="0"/>
              <a:t>“Magnifying glass”</a:t>
            </a:r>
          </a:p>
          <a:p>
            <a:endParaRPr lang="en-US" dirty="0"/>
          </a:p>
        </p:txBody>
      </p:sp>
      <p:sp>
        <p:nvSpPr>
          <p:cNvPr id="17" name="Rectangle: Rounded Corners 16">
            <a:extLst>
              <a:ext uri="{FF2B5EF4-FFF2-40B4-BE49-F238E27FC236}">
                <a16:creationId xmlns:a16="http://schemas.microsoft.com/office/drawing/2014/main" id="{99FA3AA9-B465-4694-B45D-DF6C7FE0F9C0}"/>
              </a:ext>
            </a:extLst>
          </p:cNvPr>
          <p:cNvSpPr/>
          <p:nvPr/>
        </p:nvSpPr>
        <p:spPr>
          <a:xfrm>
            <a:off x="8311301" y="3982532"/>
            <a:ext cx="3093188" cy="11682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Alt text should be concise and useful.</a:t>
            </a:r>
          </a:p>
        </p:txBody>
      </p:sp>
    </p:spTree>
    <p:extLst>
      <p:ext uri="{BB962C8B-B14F-4D97-AF65-F5344CB8AC3E}">
        <p14:creationId xmlns:p14="http://schemas.microsoft.com/office/powerpoint/2010/main" val="1165190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3CDF8-90C2-4215-9809-9934FA344F1F}"/>
              </a:ext>
            </a:extLst>
          </p:cNvPr>
          <p:cNvSpPr>
            <a:spLocks noGrp="1"/>
          </p:cNvSpPr>
          <p:nvPr>
            <p:ph type="title"/>
          </p:nvPr>
        </p:nvSpPr>
        <p:spPr/>
        <p:txBody>
          <a:bodyPr/>
          <a:lstStyle/>
          <a:p>
            <a:r>
              <a:rPr lang="en-US" dirty="0"/>
              <a:t>Text and Links</a:t>
            </a:r>
          </a:p>
        </p:txBody>
      </p:sp>
      <p:sp>
        <p:nvSpPr>
          <p:cNvPr id="3" name="TextBox 2">
            <a:extLst>
              <a:ext uri="{FF2B5EF4-FFF2-40B4-BE49-F238E27FC236}">
                <a16:creationId xmlns:a16="http://schemas.microsoft.com/office/drawing/2014/main" id="{45D8BCDC-BDC0-40F9-B8BB-A47F01ED4B60}"/>
              </a:ext>
            </a:extLst>
          </p:cNvPr>
          <p:cNvSpPr txBox="1"/>
          <p:nvPr/>
        </p:nvSpPr>
        <p:spPr>
          <a:xfrm>
            <a:off x="838200" y="1459855"/>
            <a:ext cx="4107022" cy="461665"/>
          </a:xfrm>
          <a:prstGeom prst="rect">
            <a:avLst/>
          </a:prstGeom>
          <a:noFill/>
        </p:spPr>
        <p:txBody>
          <a:bodyPr wrap="none" rtlCol="0">
            <a:spAutoFit/>
          </a:bodyPr>
          <a:lstStyle/>
          <a:p>
            <a:r>
              <a:rPr lang="en-US" sz="2400" dirty="0"/>
              <a:t>Avoid these accessibility pitfalls</a:t>
            </a:r>
          </a:p>
        </p:txBody>
      </p:sp>
      <p:sp>
        <p:nvSpPr>
          <p:cNvPr id="4" name="TextBox 3">
            <a:extLst>
              <a:ext uri="{FF2B5EF4-FFF2-40B4-BE49-F238E27FC236}">
                <a16:creationId xmlns:a16="http://schemas.microsoft.com/office/drawing/2014/main" id="{C1AC2D91-EF89-47D3-A7E0-C95F6F3B6649}"/>
              </a:ext>
            </a:extLst>
          </p:cNvPr>
          <p:cNvSpPr txBox="1"/>
          <p:nvPr/>
        </p:nvSpPr>
        <p:spPr>
          <a:xfrm>
            <a:off x="6096000" y="2123825"/>
            <a:ext cx="5127055" cy="1754326"/>
          </a:xfrm>
          <a:prstGeom prst="rect">
            <a:avLst/>
          </a:prstGeom>
          <a:noFill/>
        </p:spPr>
        <p:txBody>
          <a:bodyPr wrap="square" rtlCol="0">
            <a:spAutoFit/>
          </a:bodyPr>
          <a:lstStyle/>
          <a:p>
            <a:pPr algn="ctr"/>
            <a:r>
              <a:rPr lang="en-US" b="1" dirty="0"/>
              <a:t>Centered Text</a:t>
            </a:r>
          </a:p>
          <a:p>
            <a:pPr algn="ctr"/>
            <a:r>
              <a:rPr lang="en-US" dirty="0"/>
              <a:t>The quick brown fox jumped over the fence. The quick brown fox jumped over the fence. The quick brown fox jumped over the fence. The quick brown fox jumped over the fence. The quick brown fox jumped over the fence. </a:t>
            </a:r>
          </a:p>
        </p:txBody>
      </p:sp>
      <p:sp>
        <p:nvSpPr>
          <p:cNvPr id="5" name="TextBox 4">
            <a:extLst>
              <a:ext uri="{FF2B5EF4-FFF2-40B4-BE49-F238E27FC236}">
                <a16:creationId xmlns:a16="http://schemas.microsoft.com/office/drawing/2014/main" id="{673D2CDE-3121-4ED4-837D-CE773B75BCFC}"/>
              </a:ext>
            </a:extLst>
          </p:cNvPr>
          <p:cNvSpPr txBox="1"/>
          <p:nvPr/>
        </p:nvSpPr>
        <p:spPr>
          <a:xfrm>
            <a:off x="6173002" y="4330221"/>
            <a:ext cx="5127055" cy="1200329"/>
          </a:xfrm>
          <a:prstGeom prst="rect">
            <a:avLst/>
          </a:prstGeom>
          <a:noFill/>
        </p:spPr>
        <p:txBody>
          <a:bodyPr wrap="square" rtlCol="0">
            <a:spAutoFit/>
          </a:bodyPr>
          <a:lstStyle/>
          <a:p>
            <a:pPr algn="ctr"/>
            <a:r>
              <a:rPr lang="en-US" b="1" dirty="0"/>
              <a:t>ALL CAPS</a:t>
            </a:r>
          </a:p>
          <a:p>
            <a:pPr algn="ctr"/>
            <a:r>
              <a:rPr lang="en-US" dirty="0"/>
              <a:t>IT MIGHT BE TEMPTING TO USE FOR NAVIGATION BUT IT’S ACTUALLY HARDER TO READ AND CAN BE READ INACCURATEY BY SCREEN READERS.</a:t>
            </a:r>
          </a:p>
        </p:txBody>
      </p:sp>
      <p:sp>
        <p:nvSpPr>
          <p:cNvPr id="6" name="TextBox 5">
            <a:extLst>
              <a:ext uri="{FF2B5EF4-FFF2-40B4-BE49-F238E27FC236}">
                <a16:creationId xmlns:a16="http://schemas.microsoft.com/office/drawing/2014/main" id="{1CF97AB4-9EF3-4BEB-A4C1-D6984BABF3B1}"/>
              </a:ext>
            </a:extLst>
          </p:cNvPr>
          <p:cNvSpPr txBox="1"/>
          <p:nvPr/>
        </p:nvSpPr>
        <p:spPr>
          <a:xfrm>
            <a:off x="418815" y="2750239"/>
            <a:ext cx="5127055" cy="2862322"/>
          </a:xfrm>
          <a:prstGeom prst="rect">
            <a:avLst/>
          </a:prstGeom>
          <a:noFill/>
        </p:spPr>
        <p:txBody>
          <a:bodyPr wrap="square" rtlCol="0">
            <a:spAutoFit/>
          </a:bodyPr>
          <a:lstStyle/>
          <a:p>
            <a:pPr marL="285750" indent="-285750">
              <a:buFont typeface="Arial" panose="020B0604020202020204" pitchFamily="34" charset="0"/>
              <a:buChar char="•"/>
            </a:pPr>
            <a:r>
              <a:rPr lang="en-US" dirty="0"/>
              <a:t>For text and links, use color sparingly and don’t rely on it for emphasis.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Ensure that links can be easily identified on the page with a discernable hover state (underline, for example).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Use helpful words for links and buttons. “Explore medical benefits” is much better than “Learn more.”</a:t>
            </a:r>
          </a:p>
        </p:txBody>
      </p:sp>
      <p:cxnSp>
        <p:nvCxnSpPr>
          <p:cNvPr id="8" name="Straight Connector 7">
            <a:extLst>
              <a:ext uri="{FF2B5EF4-FFF2-40B4-BE49-F238E27FC236}">
                <a16:creationId xmlns:a16="http://schemas.microsoft.com/office/drawing/2014/main" id="{D71075E2-F386-4CF6-81F2-B81FBFF7E32E}"/>
              </a:ext>
            </a:extLst>
          </p:cNvPr>
          <p:cNvCxnSpPr/>
          <p:nvPr/>
        </p:nvCxnSpPr>
        <p:spPr>
          <a:xfrm>
            <a:off x="5813654" y="1921520"/>
            <a:ext cx="0" cy="4392653"/>
          </a:xfrm>
          <a:prstGeom prst="line">
            <a:avLst/>
          </a:prstGeom>
          <a:ln w="57150">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821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36B1050-10D9-459A-A546-9637374AB196}"/>
              </a:ext>
            </a:extLst>
          </p:cNvPr>
          <p:cNvSpPr>
            <a:spLocks noGrp="1"/>
          </p:cNvSpPr>
          <p:nvPr>
            <p:ph type="title"/>
          </p:nvPr>
        </p:nvSpPr>
        <p:spPr>
          <a:xfrm>
            <a:off x="643467" y="321734"/>
            <a:ext cx="4970877" cy="1135737"/>
          </a:xfrm>
        </p:spPr>
        <p:txBody>
          <a:bodyPr vert="horz" lIns="91440" tIns="45720" rIns="91440" bIns="45720" rtlCol="0" anchor="ctr">
            <a:normAutofit/>
          </a:bodyPr>
          <a:lstStyle/>
          <a:p>
            <a:r>
              <a:rPr lang="en-US" sz="3600"/>
              <a:t>Color Contrast Ratio</a:t>
            </a:r>
          </a:p>
        </p:txBody>
      </p:sp>
      <p:sp>
        <p:nvSpPr>
          <p:cNvPr id="3" name="Rectangle 2">
            <a:extLst>
              <a:ext uri="{FF2B5EF4-FFF2-40B4-BE49-F238E27FC236}">
                <a16:creationId xmlns:a16="http://schemas.microsoft.com/office/drawing/2014/main" id="{89F642B4-6469-4AF0-8109-C661E4AFFE2B}"/>
              </a:ext>
            </a:extLst>
          </p:cNvPr>
          <p:cNvSpPr/>
          <p:nvPr/>
        </p:nvSpPr>
        <p:spPr>
          <a:xfrm>
            <a:off x="643467" y="1478223"/>
            <a:ext cx="4970877" cy="4836629"/>
          </a:xfrm>
        </p:spPr>
        <p:txBody>
          <a:bodyPr vert="horz" lIns="91440" tIns="45720" rIns="91440" bIns="45720" rtlCol="0">
            <a:normAutofit/>
          </a:bodyPr>
          <a:lstStyle/>
          <a:p>
            <a:pPr defTabSz="914400">
              <a:lnSpc>
                <a:spcPct val="90000"/>
              </a:lnSpc>
              <a:spcAft>
                <a:spcPts val="600"/>
              </a:spcAft>
            </a:pPr>
            <a:r>
              <a:rPr lang="en-US" sz="2000" dirty="0"/>
              <a:t>Web pages should also have a minimum contrast by default: a contrast ratio of at least </a:t>
            </a:r>
            <a:r>
              <a:rPr lang="en-US" sz="2000" b="1" dirty="0"/>
              <a:t>4.5:1 </a:t>
            </a:r>
            <a:r>
              <a:rPr lang="en-US" sz="2000" dirty="0"/>
              <a:t>for normal-size text. </a:t>
            </a:r>
          </a:p>
          <a:p>
            <a:pPr defTabSz="914400">
              <a:lnSpc>
                <a:spcPct val="90000"/>
              </a:lnSpc>
              <a:spcAft>
                <a:spcPts val="600"/>
              </a:spcAft>
            </a:pPr>
            <a:endParaRPr lang="en-US" sz="1300" dirty="0"/>
          </a:p>
          <a:p>
            <a:pPr defTabSz="914400">
              <a:lnSpc>
                <a:spcPct val="90000"/>
              </a:lnSpc>
              <a:spcAft>
                <a:spcPts val="600"/>
              </a:spcAft>
            </a:pPr>
            <a:r>
              <a:rPr lang="en-US" sz="1600" b="1" dirty="0"/>
              <a:t>Who needs it?</a:t>
            </a:r>
          </a:p>
          <a:p>
            <a:pPr defTabSz="914400">
              <a:lnSpc>
                <a:spcPct val="90000"/>
              </a:lnSpc>
              <a:spcAft>
                <a:spcPts val="600"/>
              </a:spcAft>
            </a:pPr>
            <a:r>
              <a:rPr lang="en-US" sz="1600" dirty="0"/>
              <a:t>Everyone! An obvious example is someone who has color deficiencies or has low vision … but remember that there are other scenarios from trying to read a screen in bright light to users who require low luminosity due to reading disabilities like dyslexia.</a:t>
            </a:r>
          </a:p>
          <a:p>
            <a:pPr defTabSz="914400">
              <a:lnSpc>
                <a:spcPct val="90000"/>
              </a:lnSpc>
              <a:spcAft>
                <a:spcPts val="600"/>
              </a:spcAft>
            </a:pPr>
            <a:endParaRPr lang="en-US" sz="1600" dirty="0"/>
          </a:p>
          <a:p>
            <a:pPr defTabSz="914400">
              <a:lnSpc>
                <a:spcPct val="90000"/>
              </a:lnSpc>
              <a:spcAft>
                <a:spcPts val="600"/>
              </a:spcAft>
            </a:pPr>
            <a:r>
              <a:rPr lang="en-US" sz="1600" b="1" dirty="0"/>
              <a:t>The good news</a:t>
            </a:r>
          </a:p>
          <a:p>
            <a:pPr defTabSz="914400">
              <a:lnSpc>
                <a:spcPct val="90000"/>
              </a:lnSpc>
              <a:spcAft>
                <a:spcPts val="600"/>
              </a:spcAft>
            </a:pPr>
            <a:r>
              <a:rPr lang="en-US" sz="1600" dirty="0"/>
              <a:t>Your portal has been designed with accessibility in mind. While the overall color palette adheres to your brand, care has been taken to ensure that correct contrast ratios are already in place. </a:t>
            </a:r>
          </a:p>
          <a:p>
            <a:pPr defTabSz="914400">
              <a:lnSpc>
                <a:spcPct val="90000"/>
              </a:lnSpc>
              <a:spcAft>
                <a:spcPts val="600"/>
              </a:spcAft>
            </a:pPr>
            <a:endParaRPr lang="en-US" sz="1600" dirty="0"/>
          </a:p>
          <a:p>
            <a:pPr indent="-228600" defTabSz="914400">
              <a:lnSpc>
                <a:spcPct val="90000"/>
              </a:lnSpc>
              <a:spcAft>
                <a:spcPts val="600"/>
              </a:spcAft>
              <a:buFont typeface="Arial" panose="020B0604020202020204" pitchFamily="34" charset="0"/>
              <a:buChar char="•"/>
            </a:pPr>
            <a:endParaRPr lang="en-US" sz="1300" dirty="0"/>
          </a:p>
        </p:txBody>
      </p:sp>
      <p:pic>
        <p:nvPicPr>
          <p:cNvPr id="4" name="Picture 3">
            <a:extLst>
              <a:ext uri="{FF2B5EF4-FFF2-40B4-BE49-F238E27FC236}">
                <a16:creationId xmlns:a16="http://schemas.microsoft.com/office/drawing/2014/main" id="{FBECEE65-F618-4704-93ED-422F47C894CC}"/>
              </a:ext>
            </a:extLst>
          </p:cNvPr>
          <p:cNvPicPr>
            <a:picLocks noChangeAspect="1"/>
          </p:cNvPicPr>
          <p:nvPr/>
        </p:nvPicPr>
        <p:blipFill rotWithShape="1">
          <a:blip r:embed="rId2"/>
          <a:srcRect l="10405" r="8633" b="4"/>
          <a:stretch/>
        </p:blipFill>
        <p:spPr>
          <a:xfrm>
            <a:off x="6095999" y="1097061"/>
            <a:ext cx="2709334" cy="1787875"/>
          </a:xfrm>
          <a:prstGeom prst="rect">
            <a:avLst/>
          </a:prstGeom>
        </p:spPr>
      </p:pic>
      <p:grpSp>
        <p:nvGrpSpPr>
          <p:cNvPr id="24" name="Group 23">
            <a:extLst>
              <a:ext uri="{FF2B5EF4-FFF2-40B4-BE49-F238E27FC236}">
                <a16:creationId xmlns:a16="http://schemas.microsoft.com/office/drawing/2014/main" id="{07EAA094-9CF6-4695-958A-33D9BCAA94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23132" y="713128"/>
            <a:ext cx="1068867" cy="2126625"/>
            <a:chOff x="10918968" y="713127"/>
            <a:chExt cx="1273032" cy="2532832"/>
          </a:xfrm>
        </p:grpSpPr>
        <p:sp>
          <p:nvSpPr>
            <p:cNvPr id="25" name="Rectangle 24">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Isosceles Triangle 25">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Isosceles Triangle 27">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04DAD2A6-6912-47D2-8A64-DD40AFAB6BD5}"/>
              </a:ext>
            </a:extLst>
          </p:cNvPr>
          <p:cNvPicPr>
            <a:picLocks noChangeAspect="1"/>
          </p:cNvPicPr>
          <p:nvPr/>
        </p:nvPicPr>
        <p:blipFill rotWithShape="1">
          <a:blip r:embed="rId3"/>
          <a:srcRect l="11908" r="10147" b="4"/>
          <a:stretch/>
        </p:blipFill>
        <p:spPr>
          <a:xfrm>
            <a:off x="6095999" y="3973077"/>
            <a:ext cx="2709334" cy="1787846"/>
          </a:xfrm>
          <a:prstGeom prst="rect">
            <a:avLst/>
          </a:prstGeom>
        </p:spPr>
      </p:pic>
      <p:pic>
        <p:nvPicPr>
          <p:cNvPr id="6" name="Picture 5">
            <a:extLst>
              <a:ext uri="{FF2B5EF4-FFF2-40B4-BE49-F238E27FC236}">
                <a16:creationId xmlns:a16="http://schemas.microsoft.com/office/drawing/2014/main" id="{21E97866-8AB8-4AD0-B714-F842C38353C1}"/>
              </a:ext>
            </a:extLst>
          </p:cNvPr>
          <p:cNvPicPr>
            <a:picLocks noChangeAspect="1"/>
          </p:cNvPicPr>
          <p:nvPr/>
        </p:nvPicPr>
        <p:blipFill rotWithShape="1">
          <a:blip r:embed="rId4"/>
          <a:srcRect l="9176" r="8325" b="2"/>
          <a:stretch/>
        </p:blipFill>
        <p:spPr>
          <a:xfrm>
            <a:off x="8966200" y="3675215"/>
            <a:ext cx="2590053" cy="1709145"/>
          </a:xfrm>
          <a:prstGeom prst="rect">
            <a:avLst/>
          </a:prstGeom>
        </p:spPr>
      </p:pic>
    </p:spTree>
    <p:extLst>
      <p:ext uri="{BB962C8B-B14F-4D97-AF65-F5344CB8AC3E}">
        <p14:creationId xmlns:p14="http://schemas.microsoft.com/office/powerpoint/2010/main" val="23249047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13063</TotalTime>
  <Words>1073</Words>
  <Application>Microsoft Office PowerPoint</Application>
  <PresentationFormat>Widescreen</PresentationFormat>
  <Paragraphs>119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Noto Sans</vt:lpstr>
      <vt:lpstr>Office Theme</vt:lpstr>
      <vt:lpstr>Web Accessibility 101</vt:lpstr>
      <vt:lpstr>What is Web accessibility?</vt:lpstr>
      <vt:lpstr>Web accessibility benefits everyone</vt:lpstr>
      <vt:lpstr>Pages titles</vt:lpstr>
      <vt:lpstr>Headings</vt:lpstr>
      <vt:lpstr>Images and alt text</vt:lpstr>
      <vt:lpstr>Images and alt text</vt:lpstr>
      <vt:lpstr>Text and Links</vt:lpstr>
      <vt:lpstr>Color Contrast Ratio</vt:lpstr>
      <vt:lpstr>Dos and Don’ts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Accessibility 101</dc:title>
  <dc:creator>Kit Thompson - T&amp;R OPS, Portland, ME</dc:creator>
  <cp:lastModifiedBy>Kit Thompson - T&amp;R OPS, Portland, ME</cp:lastModifiedBy>
  <cp:revision>20</cp:revision>
  <dcterms:created xsi:type="dcterms:W3CDTF">2021-07-15T18:25:03Z</dcterms:created>
  <dcterms:modified xsi:type="dcterms:W3CDTF">2021-10-21T12:30:04Z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347b247-e90e-43a3-9d7b-004f14ae6873_Enabled">
    <vt:lpwstr>true</vt:lpwstr>
  </property>
  <property fmtid="{D5CDD505-2E9C-101B-9397-08002B2CF9AE}" pid="3" name="MSIP_Label_d347b247-e90e-43a3-9d7b-004f14ae6873_SetDate">
    <vt:lpwstr>2021-10-20T18:20:18Z</vt:lpwstr>
  </property>
  <property fmtid="{D5CDD505-2E9C-101B-9397-08002B2CF9AE}" pid="4" name="MSIP_Label_d347b247-e90e-43a3-9d7b-004f14ae6873_Method">
    <vt:lpwstr>Standard</vt:lpwstr>
  </property>
  <property fmtid="{D5CDD505-2E9C-101B-9397-08002B2CF9AE}" pid="5" name="MSIP_Label_d347b247-e90e-43a3-9d7b-004f14ae6873_Name">
    <vt:lpwstr>d347b247-e90e-43a3-9d7b-004f14ae6873</vt:lpwstr>
  </property>
  <property fmtid="{D5CDD505-2E9C-101B-9397-08002B2CF9AE}" pid="6" name="MSIP_Label_d347b247-e90e-43a3-9d7b-004f14ae6873_SiteId">
    <vt:lpwstr>76e3921f-489b-4b7e-9547-9ea297add9b5</vt:lpwstr>
  </property>
  <property fmtid="{D5CDD505-2E9C-101B-9397-08002B2CF9AE}" pid="7" name="MSIP_Label_d347b247-e90e-43a3-9d7b-004f14ae6873_ActionId">
    <vt:lpwstr>934924e8-3846-4335-8fe7-42a36c010db7</vt:lpwstr>
  </property>
  <property fmtid="{D5CDD505-2E9C-101B-9397-08002B2CF9AE}" pid="8" name="MSIP_Label_d347b247-e90e-43a3-9d7b-004f14ae6873_ContentBits">
    <vt:lpwstr>0</vt:lpwstr>
  </property>
</Properties>
</file>